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notesMasterIdLst>
    <p:notesMasterId r:id="rId3"/>
  </p:notesMasterIdLst>
  <p:sldIdLst>
    <p:sldId id="256" r:id="rId2"/>
  </p:sldIdLst>
  <p:sldSz cx="6858000" cy="9144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360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F860AA99-F713-4830-9FD6-DC1364A964BB}" type="datetimeFigureOut">
              <a:rPr lang="en-US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BEA6D936-46AB-42F7-B736-CE82C4502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9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19313" y="698500"/>
            <a:ext cx="261937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BF39B3-23C6-49C6-A58E-AA9ABF0A19E6}" type="slidenum">
              <a:rPr lang="en-US" smtClean="0">
                <a:ea typeface="MS PGothic" pitchFamily="34" charset="-128"/>
              </a:rPr>
              <a:pPr/>
              <a:t>1</a:t>
            </a:fld>
            <a:endParaRPr lang="en-US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25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011936"/>
            <a:ext cx="5657850" cy="475488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779" y="5940828"/>
            <a:ext cx="5657850" cy="1524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8FD495-9805-4F19-94B1-80935AF89516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5D6BF-19E3-451F-8B13-0E3C522C90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91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B36B1-FB66-4930-B37D-D8856E6F26FC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67B32-437B-4482-AB41-832F4C2961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2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49736"/>
            <a:ext cx="1478756" cy="76798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49736"/>
            <a:ext cx="4350544" cy="7679864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24F45-9E44-4C05-80D1-3C784124C355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65C7A-690B-4ADD-A513-BAE5FC1C40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27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94598-139D-4334-9EB7-805B2EB6E138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E0F4E-D898-4912-8C88-90D4A4CFEC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7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011936"/>
            <a:ext cx="5657850" cy="475488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5937504"/>
            <a:ext cx="5657850" cy="1524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823B2-7E5E-4D38-9504-C60910239CDC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A4A6E-AABE-4240-9CD2-8EBD503172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9308" y="5791200"/>
            <a:ext cx="5554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8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2460981"/>
            <a:ext cx="2777490" cy="53644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580" y="2460980"/>
            <a:ext cx="2777490" cy="5364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0331D-B243-448C-8241-7431AB10CA52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920ECB-37DE-4BA4-8B58-7EA273B4D9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7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3443113"/>
            <a:ext cx="2777490" cy="4382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580" y="2461403"/>
            <a:ext cx="2777490" cy="981709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3443112"/>
            <a:ext cx="2777490" cy="4382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66CAE-13E4-4DB0-A78B-20D86900D882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93964-17F5-43EE-8BC9-B111780402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6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1E2B1-6BCD-4B6A-9A19-CC7B8DB451DA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70C3C-EED6-43B4-8ABA-88F18C3523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0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7" y="8534400"/>
            <a:ext cx="6856214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844575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A8A3F-B844-47F1-8F7D-6B3DFC6FFE7E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EA4A4-87AF-41CC-B51B-C38820E8A1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8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" y="0"/>
            <a:ext cx="227857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272540" y="0"/>
            <a:ext cx="3600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92479"/>
            <a:ext cx="1800225" cy="3048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8" y="975360"/>
            <a:ext cx="3651885" cy="701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5" y="3901440"/>
            <a:ext cx="1800225" cy="450549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1851" y="8613049"/>
            <a:ext cx="1472912" cy="48683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7B2826-0991-4D7E-9393-E63361EA5823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00337" y="8613049"/>
            <a:ext cx="2614613" cy="48683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CACFB5-3C41-47F1-8E22-08574E45E4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4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6604000"/>
            <a:ext cx="6856214" cy="2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6553435"/>
            <a:ext cx="6856214" cy="853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6766560"/>
            <a:ext cx="5692140" cy="109728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" y="0"/>
            <a:ext cx="6857992" cy="655343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7876032"/>
            <a:ext cx="5692140" cy="79248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70AD62-7C39-4876-82AC-2B6049F0CD94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DD8F0-E211-41FF-8CCB-3C4E3901C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1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534400"/>
            <a:ext cx="6858001" cy="60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8445755"/>
            <a:ext cx="6858001" cy="886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382139"/>
            <a:ext cx="5657850" cy="19343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19" y="2460979"/>
            <a:ext cx="5657851" cy="53644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1" y="8613049"/>
            <a:ext cx="139065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7E6540-4F1E-4559-9D47-17ADCF35DC0E}" type="datetimeFigureOut">
              <a:rPr lang="en-US" smtClean="0"/>
              <a:pPr>
                <a:defRPr/>
              </a:pPr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3480" y="8613049"/>
            <a:ext cx="271282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69009" y="8613049"/>
            <a:ext cx="7380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66E0DA-D3C9-4F0F-8956-2FAD8BC26A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1362" y="2317127"/>
            <a:ext cx="56064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itle 15"/>
          <p:cNvSpPr>
            <a:spLocks noGrp="1"/>
          </p:cNvSpPr>
          <p:nvPr>
            <p:ph type="title"/>
          </p:nvPr>
        </p:nvSpPr>
        <p:spPr>
          <a:xfrm>
            <a:off x="2" y="257806"/>
            <a:ext cx="6436519" cy="314849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Constantia" pitchFamily="18" charset="0"/>
              </a:rPr>
              <a:t>     </a:t>
            </a:r>
            <a:r>
              <a:rPr lang="en-US" sz="2000" b="1" dirty="0" smtClean="0">
                <a:solidFill>
                  <a:srgbClr val="0070C0"/>
                </a:solidFill>
                <a:latin typeface="Constantia" pitchFamily="18" charset="0"/>
              </a:rPr>
              <a:t>It’s time to register for …</a:t>
            </a:r>
          </a:p>
        </p:txBody>
      </p:sp>
      <p:sp>
        <p:nvSpPr>
          <p:cNvPr id="3074" name="Text Placeholder 4"/>
          <p:cNvSpPr>
            <a:spLocks noGrp="1"/>
          </p:cNvSpPr>
          <p:nvPr>
            <p:ph type="body" idx="1"/>
          </p:nvPr>
        </p:nvSpPr>
        <p:spPr>
          <a:xfrm>
            <a:off x="278246" y="2375776"/>
            <a:ext cx="6362700" cy="697445"/>
          </a:xfrm>
        </p:spPr>
        <p:txBody>
          <a:bodyPr>
            <a:norm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Saturday, November 11, 2017 – 8 am to 4 pm</a:t>
            </a:r>
          </a:p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CLARION inn, Frederick, md</a:t>
            </a:r>
          </a:p>
        </p:txBody>
      </p:sp>
      <p:sp>
        <p:nvSpPr>
          <p:cNvPr id="3075" name="Content Placeholder 5"/>
          <p:cNvSpPr>
            <a:spLocks noGrp="1"/>
          </p:cNvSpPr>
          <p:nvPr>
            <p:ph sz="half" idx="2"/>
          </p:nvPr>
        </p:nvSpPr>
        <p:spPr>
          <a:xfrm>
            <a:off x="411958" y="4078862"/>
            <a:ext cx="6024563" cy="473697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en-US" sz="1100" b="1" i="1" u="sng" dirty="0" smtClean="0">
                <a:solidFill>
                  <a:srgbClr val="000000"/>
                </a:solidFill>
              </a:rPr>
              <a:t>Who should attend?</a:t>
            </a:r>
            <a:r>
              <a:rPr lang="en-US" sz="1100" b="1" i="1" dirty="0" smtClean="0">
                <a:solidFill>
                  <a:srgbClr val="000000"/>
                </a:solidFill>
              </a:rPr>
              <a:t>  </a:t>
            </a:r>
            <a:r>
              <a:rPr lang="en-US" sz="1100" dirty="0" smtClean="0">
                <a:solidFill>
                  <a:srgbClr val="000000"/>
                </a:solidFill>
              </a:rPr>
              <a:t>General educators, special educators, </a:t>
            </a:r>
            <a:r>
              <a:rPr lang="en-US" sz="1100" dirty="0" err="1" smtClean="0">
                <a:solidFill>
                  <a:srgbClr val="000000"/>
                </a:solidFill>
              </a:rPr>
              <a:t>paraeducators</a:t>
            </a:r>
            <a:r>
              <a:rPr lang="en-US" sz="1100" dirty="0" smtClean="0">
                <a:solidFill>
                  <a:srgbClr val="000000"/>
                </a:solidFill>
              </a:rPr>
              <a:t>, administrators, counselors, therapists, and parents.  Topics addressed are relevant for students from preschool through high school level.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en-US" sz="1100" b="1" i="1" u="sng" dirty="0" smtClean="0">
                <a:solidFill>
                  <a:srgbClr val="000000"/>
                </a:solidFill>
              </a:rPr>
              <a:t>Cost:</a:t>
            </a:r>
            <a:r>
              <a:rPr lang="en-US" sz="1100" dirty="0" smtClean="0">
                <a:solidFill>
                  <a:srgbClr val="000000"/>
                </a:solidFill>
              </a:rPr>
              <a:t>  Only $25 including: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 Continental breakfast, deli lunch buffet, and snacks.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 Continuing </a:t>
            </a:r>
            <a:r>
              <a:rPr lang="en-US" sz="1100" dirty="0" smtClean="0">
                <a:solidFill>
                  <a:srgbClr val="000000"/>
                </a:solidFill>
              </a:rPr>
              <a:t>education credit for some teachers and therapists.  (See website for details.)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Exhibitors with resources for educators and parents.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 Free raffle and door prizes. (Must be present to win, and prizes are not redeemable for cash.)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r>
              <a:rPr lang="en-US" sz="1100" b="1" i="1" dirty="0" smtClean="0">
                <a:solidFill>
                  <a:srgbClr val="000000"/>
                </a:solidFill>
              </a:rPr>
              <a:t>Registration:  Registration </a:t>
            </a:r>
            <a:r>
              <a:rPr lang="en-US" sz="1100" b="1" i="1" dirty="0">
                <a:solidFill>
                  <a:srgbClr val="000000"/>
                </a:solidFill>
              </a:rPr>
              <a:t>will </a:t>
            </a:r>
            <a:r>
              <a:rPr lang="en-US" sz="1100" b="1" i="1" dirty="0" smtClean="0">
                <a:solidFill>
                  <a:srgbClr val="000000"/>
                </a:solidFill>
              </a:rPr>
              <a:t>open in early September 2017 </a:t>
            </a:r>
            <a:r>
              <a:rPr lang="en-US" sz="1100" b="1" i="1" dirty="0">
                <a:solidFill>
                  <a:srgbClr val="000000"/>
                </a:solidFill>
              </a:rPr>
              <a:t>at </a:t>
            </a:r>
            <a:r>
              <a:rPr lang="en-US" sz="1100" b="1" i="1" dirty="0" smtClean="0">
                <a:solidFill>
                  <a:srgbClr val="000000"/>
                </a:solidFill>
              </a:rPr>
              <a:t>www.techniquesforsuccess.org</a:t>
            </a: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05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1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200" b="1" i="1" u="sng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3078" name="P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02" y="7593549"/>
            <a:ext cx="2026339" cy="8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NewFRIENDSlogo-smal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2146" y="7379881"/>
            <a:ext cx="1624375" cy="104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Box 2"/>
          <p:cNvSpPr txBox="1">
            <a:spLocks noChangeArrowheads="1"/>
          </p:cNvSpPr>
          <p:nvPr/>
        </p:nvSpPr>
        <p:spPr bwMode="auto">
          <a:xfrm>
            <a:off x="300002" y="3001643"/>
            <a:ext cx="613651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The TFS conference provides practical strategies for educating </a:t>
            </a:r>
          </a:p>
          <a:p>
            <a:pPr algn="ctr"/>
            <a:r>
              <a:rPr lang="en-US" sz="1600" dirty="0" smtClean="0">
                <a:latin typeface="+mn-lt"/>
              </a:rPr>
              <a:t>students with Down syndrome and other special needs.  </a:t>
            </a:r>
          </a:p>
          <a:p>
            <a:pPr algn="ctr"/>
            <a:r>
              <a:rPr lang="en-US" sz="1600" dirty="0" smtClean="0">
                <a:latin typeface="+mn-lt"/>
              </a:rPr>
              <a:t>The format for 2017 includes a keynote and breakout sessions, </a:t>
            </a:r>
          </a:p>
          <a:p>
            <a:pPr algn="ctr"/>
            <a:r>
              <a:rPr lang="en-US" sz="1600" dirty="0" smtClean="0">
                <a:latin typeface="+mn-lt"/>
              </a:rPr>
              <a:t>and combines educators and parents for a full-day conference!</a:t>
            </a:r>
          </a:p>
        </p:txBody>
      </p:sp>
      <p:pic>
        <p:nvPicPr>
          <p:cNvPr id="16" name="Picture 15" descr="Logo for 2012 fli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110817" y="-107872"/>
            <a:ext cx="6853382" cy="22997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14255" y="1645882"/>
            <a:ext cx="364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nstantia" pitchFamily="18" charset="0"/>
              </a:rPr>
              <a:t>for educators and parents!</a:t>
            </a:r>
            <a:endParaRPr lang="en-US" sz="2000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618" y="543286"/>
            <a:ext cx="2739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Save the Date for…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321" y="164559"/>
            <a:ext cx="263562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" y="5950450"/>
            <a:ext cx="4594213" cy="1274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4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70C0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5262</TotalTime>
  <Words>184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Constantia</vt:lpstr>
      <vt:lpstr>News Gothic MT</vt:lpstr>
      <vt:lpstr>Retrospect</vt:lpstr>
      <vt:lpstr>     It’s time to register for …</vt:lpstr>
    </vt:vector>
  </TitlesOfParts>
  <Company>DAI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Date! Techniques for Success:  Be</dc:title>
  <dc:creator>Robert Ryan-Silva</dc:creator>
  <cp:lastModifiedBy>Dawn X. Piper</cp:lastModifiedBy>
  <cp:revision>99</cp:revision>
  <cp:lastPrinted>2011-08-22T03:38:00Z</cp:lastPrinted>
  <dcterms:created xsi:type="dcterms:W3CDTF">2011-08-21T23:31:08Z</dcterms:created>
  <dcterms:modified xsi:type="dcterms:W3CDTF">2017-06-12T20:00:09Z</dcterms:modified>
</cp:coreProperties>
</file>